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90707"/>
    <a:srgbClr val="22222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75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61342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4503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4579b8c810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4579b8c810_0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05485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4579b8c810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4579b8c810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1150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4579b8c81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4579b8c81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12635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4579b8c810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4579b8c810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0731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4579b8c810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4579b8c810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10095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4579b8c810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4579b8c810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3678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4579b8c810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4579b8c810_0_2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90569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4579b8c810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4579b8c810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3869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4579b8c810_0_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4579b8c810_0_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71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4579b8c810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4579b8c810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9048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4579b8c810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4579b8c810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5680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4579b8c810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4579b8c810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7888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4579b8c810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4579b8c810_0_2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78157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579b8c810_0_2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579b8c810_0_2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09406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7ee5dc33e8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7ee5dc33e8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10350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7ee5dc33e8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7ee5dc33e8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15142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7ee5dc33e8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7ee5dc33e8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76237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7ee5dc33e8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7ee5dc33e8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41531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7ee5dc33e8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7ee5dc33e8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7932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4579b8c810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4579b8c810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8729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4579b8c810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4579b8c810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26466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4579b8c810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4579b8c810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041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4579b8c810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4579b8c810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667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4579b8c810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4579b8c810_0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8349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4579b8c810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4579b8c810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6184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4579b8c810_0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4579b8c810_0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5819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image" Target="../media/image2.png"/><Relationship Id="rId21" Type="http://schemas.openxmlformats.org/officeDocument/2006/relationships/slide" Target="slide2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3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2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jp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t="10733" b="6127"/>
          <a:stretch/>
        </p:blipFill>
        <p:spPr>
          <a:xfrm>
            <a:off x="0" y="0"/>
            <a:ext cx="9144001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2491475" y="-216850"/>
            <a:ext cx="7047749" cy="161512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/>
          <p:nvPr/>
        </p:nvSpPr>
        <p:spPr>
          <a:xfrm>
            <a:off x="953250" y="3969000"/>
            <a:ext cx="6840000" cy="1174500"/>
          </a:xfrm>
          <a:prstGeom prst="rect">
            <a:avLst/>
          </a:prstGeom>
          <a:solidFill>
            <a:srgbClr val="222222">
              <a:alpha val="25098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150862" y="3969000"/>
            <a:ext cx="6840000" cy="1174500"/>
          </a:xfrm>
          <a:prstGeom prst="rect">
            <a:avLst/>
          </a:prstGeom>
          <a:solidFill>
            <a:srgbClr val="000000">
              <a:alpha val="43137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0" b="1" dirty="0" smtClean="0">
                <a:solidFill>
                  <a:schemeClr val="accent1">
                    <a:lumMod val="75000"/>
                  </a:schemeClr>
                </a:solidFill>
                <a:latin typeface="Courier New"/>
                <a:ea typeface="Courier New"/>
                <a:cs typeface="Courier New"/>
                <a:sym typeface="Courier New"/>
              </a:rPr>
              <a:t>ДЕНЬ ПОБЕДЫ</a:t>
            </a:r>
            <a:endParaRPr sz="6000" b="1" dirty="0">
              <a:solidFill>
                <a:schemeClr val="accent1">
                  <a:lumMod val="75000"/>
                </a:schemeClr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2"/>
          <p:cNvSpPr txBox="1">
            <a:spLocks noGrp="1"/>
          </p:cNvSpPr>
          <p:nvPr>
            <p:ph type="title"/>
          </p:nvPr>
        </p:nvSpPr>
        <p:spPr>
          <a:xfrm>
            <a:off x="1270650" y="2434000"/>
            <a:ext cx="6602700" cy="88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Сколько дней длилась блокада Ленинграда?</a:t>
            </a:r>
            <a:endParaRPr sz="24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75" name="Google Shape;175;p22"/>
          <p:cNvSpPr txBox="1"/>
          <p:nvPr/>
        </p:nvSpPr>
        <p:spPr>
          <a:xfrm>
            <a:off x="1309475" y="2478800"/>
            <a:ext cx="2204400" cy="8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900 ДНЕЙ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76" name="Google Shape;176;p22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ЦИФРЫ  </a:t>
            </a: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177" name="Google Shape;177;p22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FF9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8" name="Google Shape;178;p22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9" name="Google Shape;179;p22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93625" y="1478650"/>
            <a:ext cx="2811934" cy="2659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3"/>
          <p:cNvSpPr txBox="1">
            <a:spLocks noGrp="1"/>
          </p:cNvSpPr>
          <p:nvPr>
            <p:ph type="title"/>
          </p:nvPr>
        </p:nvSpPr>
        <p:spPr>
          <a:xfrm>
            <a:off x="1467000" y="1926900"/>
            <a:ext cx="6210000" cy="128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Какова численность людских потерь Советской страны во время Великой Отечественной войны?</a:t>
            </a:r>
            <a:endParaRPr sz="24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86" name="Google Shape;186;p23"/>
          <p:cNvSpPr txBox="1"/>
          <p:nvPr/>
        </p:nvSpPr>
        <p:spPr>
          <a:xfrm>
            <a:off x="654250" y="2128350"/>
            <a:ext cx="3062100" cy="8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27 МИЛЛИОНОВ ЧЕЛОВЕК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87" name="Google Shape;187;p23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ЦИФРЫ  </a:t>
            </a: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40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188" name="Google Shape;188;p23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FF9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9" name="Google Shape;189;p23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0" name="Google Shape;190;p23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24250" y="1415801"/>
            <a:ext cx="3996450" cy="2533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4"/>
          <p:cNvSpPr txBox="1">
            <a:spLocks noGrp="1"/>
          </p:cNvSpPr>
          <p:nvPr>
            <p:ph type="title"/>
          </p:nvPr>
        </p:nvSpPr>
        <p:spPr>
          <a:xfrm>
            <a:off x="1036350" y="2239450"/>
            <a:ext cx="7071300" cy="94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Сколько дней продолжалась решающая битва за Сталинград?</a:t>
            </a:r>
            <a:endParaRPr sz="24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97" name="Google Shape;197;p24"/>
          <p:cNvSpPr txBox="1"/>
          <p:nvPr/>
        </p:nvSpPr>
        <p:spPr>
          <a:xfrm>
            <a:off x="1252150" y="2288700"/>
            <a:ext cx="2204400" cy="5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200 ДНЕЙ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98" name="Google Shape;198;p24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ЦИФРЫ  </a:t>
            </a: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50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199" name="Google Shape;199;p24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FF9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0" name="Google Shape;200;p24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1" name="Google Shape;201;p24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78050" y="1143950"/>
            <a:ext cx="2440025" cy="296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1220100" y="2091300"/>
            <a:ext cx="6703800" cy="116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Верховный главнокомандующий Вооруженными силами в годы Великой Отечественной войны?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8" name="Google Shape;208;p25"/>
          <p:cNvSpPr txBox="1"/>
          <p:nvPr/>
        </p:nvSpPr>
        <p:spPr>
          <a:xfrm>
            <a:off x="827850" y="2070150"/>
            <a:ext cx="3677700" cy="12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ИОСИФ ВИССАРИОНОВИЧ СТАЛИН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9" name="Google Shape;209;p25"/>
          <p:cNvSpPr txBox="1"/>
          <p:nvPr/>
        </p:nvSpPr>
        <p:spPr>
          <a:xfrm>
            <a:off x="2672200" y="450700"/>
            <a:ext cx="36090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ЛЮДИ  </a:t>
            </a:r>
            <a:r>
              <a:rPr lang="ru" sz="3000">
                <a:latin typeface="Comic Sans MS"/>
                <a:ea typeface="Comic Sans MS"/>
                <a:cs typeface="Comic Sans MS"/>
                <a:sym typeface="Comic Sans MS"/>
              </a:rPr>
              <a:t>10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210" name="Google Shape;210;p25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22222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1" name="Google Shape;211;p25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2" name="Google Shape;212;p25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5"/>
          <p:cNvPicPr preferRelativeResize="0"/>
          <p:nvPr/>
        </p:nvPicPr>
        <p:blipFill rotWithShape="1">
          <a:blip r:embed="rId5">
            <a:alphaModFix/>
          </a:blip>
          <a:srcRect l="7139" t="4244" r="6846" b="13822"/>
          <a:stretch/>
        </p:blipFill>
        <p:spPr>
          <a:xfrm>
            <a:off x="5707400" y="1216188"/>
            <a:ext cx="2357825" cy="2916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6"/>
          <p:cNvSpPr txBox="1">
            <a:spLocks noGrp="1"/>
          </p:cNvSpPr>
          <p:nvPr>
            <p:ph type="title"/>
          </p:nvPr>
        </p:nvSpPr>
        <p:spPr>
          <a:xfrm>
            <a:off x="934950" y="2128350"/>
            <a:ext cx="7274100" cy="88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Какому полководцу народ присвоил почётное звание «Маршала Победы»?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19" name="Google Shape;219;p26"/>
          <p:cNvSpPr txBox="1"/>
          <p:nvPr/>
        </p:nvSpPr>
        <p:spPr>
          <a:xfrm>
            <a:off x="1192800" y="1902625"/>
            <a:ext cx="3379200" cy="121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ЖУКОВ 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ГЕОРГИЙ КОНСТАНТИНОВИЧ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0" name="Google Shape;220;p26"/>
          <p:cNvSpPr txBox="1"/>
          <p:nvPr/>
        </p:nvSpPr>
        <p:spPr>
          <a:xfrm>
            <a:off x="2722000" y="441650"/>
            <a:ext cx="37011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ЛЮДИ   </a:t>
            </a:r>
            <a:r>
              <a:rPr lang="ru" sz="3000">
                <a:latin typeface="Comic Sans MS"/>
                <a:ea typeface="Comic Sans MS"/>
                <a:cs typeface="Comic Sans MS"/>
                <a:sym typeface="Comic Sans MS"/>
              </a:rPr>
              <a:t>20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221" name="Google Shape;221;p26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2" name="Google Shape;222;p26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3" name="Google Shape;223;p26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81952" y="916500"/>
            <a:ext cx="2327100" cy="3310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7"/>
          <p:cNvSpPr txBox="1">
            <a:spLocks noGrp="1"/>
          </p:cNvSpPr>
          <p:nvPr>
            <p:ph type="title"/>
          </p:nvPr>
        </p:nvSpPr>
        <p:spPr>
          <a:xfrm>
            <a:off x="909600" y="2093550"/>
            <a:ext cx="7324800" cy="121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Советский лётчик, который во время войны после ампутации обеих ног продолжал летать и сбил 7 вражеских самолётов?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30" name="Google Shape;230;p27"/>
          <p:cNvSpPr txBox="1"/>
          <p:nvPr/>
        </p:nvSpPr>
        <p:spPr>
          <a:xfrm>
            <a:off x="1880575" y="1924525"/>
            <a:ext cx="2204400" cy="117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МАРЕСЬЕВ 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АЛЕКСЕЙ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ПЕТРОВИЧ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31" name="Google Shape;231;p27"/>
          <p:cNvSpPr txBox="1"/>
          <p:nvPr/>
        </p:nvSpPr>
        <p:spPr>
          <a:xfrm>
            <a:off x="2559325" y="432625"/>
            <a:ext cx="37854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ЛЮДИ   </a:t>
            </a:r>
            <a:r>
              <a:rPr lang="ru" sz="3000"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232" name="Google Shape;232;p27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3" name="Google Shape;233;p27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4" name="Google Shape;234;p27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7"/>
          <p:cNvPicPr preferRelativeResize="0"/>
          <p:nvPr/>
        </p:nvPicPr>
        <p:blipFill rotWithShape="1">
          <a:blip r:embed="rId5">
            <a:alphaModFix/>
          </a:blip>
          <a:srcRect b="15540"/>
          <a:stretch/>
        </p:blipFill>
        <p:spPr>
          <a:xfrm>
            <a:off x="5708650" y="950050"/>
            <a:ext cx="2423200" cy="3143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8"/>
          <p:cNvSpPr txBox="1">
            <a:spLocks noGrp="1"/>
          </p:cNvSpPr>
          <p:nvPr>
            <p:ph type="title"/>
          </p:nvPr>
        </p:nvSpPr>
        <p:spPr>
          <a:xfrm>
            <a:off x="985300" y="1978200"/>
            <a:ext cx="6982800" cy="118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Трижды герой Советского Союза, лётчик, сбивший 62 вражеских самолёта, и ни разу не сбитый противником?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41" name="Google Shape;241;p28"/>
          <p:cNvSpPr txBox="1"/>
          <p:nvPr/>
        </p:nvSpPr>
        <p:spPr>
          <a:xfrm>
            <a:off x="1568050" y="1954650"/>
            <a:ext cx="2331900" cy="123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КОЖЕДУБ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ИВАН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НИКИТОВИЧ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42" name="Google Shape;242;p28"/>
          <p:cNvSpPr txBox="1"/>
          <p:nvPr/>
        </p:nvSpPr>
        <p:spPr>
          <a:xfrm>
            <a:off x="2590900" y="459725"/>
            <a:ext cx="37716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ЛЮДИ  </a:t>
            </a:r>
            <a:r>
              <a:rPr lang="ru" sz="3000">
                <a:latin typeface="Comic Sans MS"/>
                <a:ea typeface="Comic Sans MS"/>
                <a:cs typeface="Comic Sans MS"/>
                <a:sym typeface="Comic Sans MS"/>
              </a:rPr>
              <a:t>40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243" name="Google Shape;243;p28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4" name="Google Shape;244;p28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5" name="Google Shape;245;p28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8"/>
          <p:cNvPicPr preferRelativeResize="0"/>
          <p:nvPr/>
        </p:nvPicPr>
        <p:blipFill rotWithShape="1">
          <a:blip r:embed="rId5">
            <a:alphaModFix/>
          </a:blip>
          <a:srcRect b="19439"/>
          <a:stretch/>
        </p:blipFill>
        <p:spPr>
          <a:xfrm>
            <a:off x="5494900" y="1162017"/>
            <a:ext cx="2695376" cy="2907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9"/>
          <p:cNvSpPr txBox="1">
            <a:spLocks noGrp="1"/>
          </p:cNvSpPr>
          <p:nvPr>
            <p:ph type="title"/>
          </p:nvPr>
        </p:nvSpPr>
        <p:spPr>
          <a:xfrm>
            <a:off x="1119900" y="1644150"/>
            <a:ext cx="6904200" cy="20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Герой советского союза, 19 летний автоматчик, закрывший своей грудью амбразуру немецкого дзота, дав возможность бойцам своего взвода совершить атаку опорного пункта.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2" name="Google Shape;252;p29"/>
          <p:cNvSpPr txBox="1"/>
          <p:nvPr/>
        </p:nvSpPr>
        <p:spPr>
          <a:xfrm>
            <a:off x="1513300" y="2054325"/>
            <a:ext cx="2204400" cy="9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АЛЕКСАНДР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МАТРОСОВ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3" name="Google Shape;253;p29"/>
          <p:cNvSpPr txBox="1"/>
          <p:nvPr/>
        </p:nvSpPr>
        <p:spPr>
          <a:xfrm>
            <a:off x="2676700" y="423575"/>
            <a:ext cx="36000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ЛЮДИ  </a:t>
            </a:r>
            <a:r>
              <a:rPr lang="ru" sz="3000">
                <a:latin typeface="Comic Sans MS"/>
                <a:ea typeface="Comic Sans MS"/>
                <a:cs typeface="Comic Sans MS"/>
                <a:sym typeface="Comic Sans MS"/>
              </a:rPr>
              <a:t>50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254" name="Google Shape;254;p29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5" name="Google Shape;255;p29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6" name="Google Shape;256;p29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85800" y="1210900"/>
            <a:ext cx="2568449" cy="2932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0"/>
          <p:cNvSpPr txBox="1">
            <a:spLocks noGrp="1"/>
          </p:cNvSpPr>
          <p:nvPr>
            <p:ph type="title"/>
          </p:nvPr>
        </p:nvSpPr>
        <p:spPr>
          <a:xfrm>
            <a:off x="807600" y="2050500"/>
            <a:ext cx="7528800" cy="10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Как называлась наша страна во время Великой Отечественной Войны?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63" name="Google Shape;263;p30"/>
          <p:cNvSpPr txBox="1"/>
          <p:nvPr/>
        </p:nvSpPr>
        <p:spPr>
          <a:xfrm>
            <a:off x="982200" y="1795200"/>
            <a:ext cx="3424500" cy="15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СССР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(Союз Советских Социалистических Республик)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64" name="Google Shape;264;p30"/>
          <p:cNvSpPr txBox="1"/>
          <p:nvPr/>
        </p:nvSpPr>
        <p:spPr>
          <a:xfrm>
            <a:off x="2347150" y="441650"/>
            <a:ext cx="42591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ИНТЕРЕСНЫЕ ФАКТЫ </a:t>
            </a: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10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265" name="Google Shape;265;p30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FF9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6" name="Google Shape;266;p30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7" name="Google Shape;267;p30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00825" y="1575350"/>
            <a:ext cx="2133299" cy="2133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1"/>
          <p:cNvSpPr txBox="1">
            <a:spLocks noGrp="1"/>
          </p:cNvSpPr>
          <p:nvPr>
            <p:ph type="title"/>
          </p:nvPr>
        </p:nvSpPr>
        <p:spPr>
          <a:xfrm>
            <a:off x="550025" y="1964550"/>
            <a:ext cx="7690500" cy="12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Зачем во время войны окна заклеивали крест на крест бумагой или тканью?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74" name="Google Shape;274;p31"/>
          <p:cNvSpPr txBox="1"/>
          <p:nvPr/>
        </p:nvSpPr>
        <p:spPr>
          <a:xfrm>
            <a:off x="873025" y="1609500"/>
            <a:ext cx="3369300" cy="19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Чтобы стёкла не выбило ударной волной от взорвавшегося снаряда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75" name="Google Shape;275;p31"/>
          <p:cNvSpPr txBox="1"/>
          <p:nvPr/>
        </p:nvSpPr>
        <p:spPr>
          <a:xfrm>
            <a:off x="2158350" y="441650"/>
            <a:ext cx="4827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ИНТЕРЕСНЫЕ ФАКТЫ  </a:t>
            </a: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20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276" name="Google Shape;276;p31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FF9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" name="Google Shape;277;p31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8" name="Google Shape;278;p31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1"/>
          <p:cNvPicPr preferRelativeResize="0"/>
          <p:nvPr/>
        </p:nvPicPr>
        <p:blipFill rotWithShape="1">
          <a:blip r:embed="rId5">
            <a:alphaModFix/>
          </a:blip>
          <a:srcRect t="10800" b="10366"/>
          <a:stretch/>
        </p:blipFill>
        <p:spPr>
          <a:xfrm>
            <a:off x="5763675" y="1311301"/>
            <a:ext cx="2263501" cy="266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/>
          <p:nvPr/>
        </p:nvSpPr>
        <p:spPr>
          <a:xfrm>
            <a:off x="506750" y="317300"/>
            <a:ext cx="2280300" cy="608100"/>
          </a:xfrm>
          <a:prstGeom prst="roundRect">
            <a:avLst>
              <a:gd name="adj" fmla="val 16667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latin typeface="Comic Sans MS"/>
                <a:ea typeface="Comic Sans MS"/>
                <a:cs typeface="Comic Sans MS"/>
                <a:sym typeface="Comic Sans MS"/>
              </a:rPr>
              <a:t>ТЕХНИКА</a:t>
            </a:r>
            <a:endParaRPr sz="18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4" name="Google Shape;64;p14"/>
          <p:cNvSpPr/>
          <p:nvPr/>
        </p:nvSpPr>
        <p:spPr>
          <a:xfrm>
            <a:off x="506750" y="1071550"/>
            <a:ext cx="2280300" cy="6081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ЦИФРЫ</a:t>
            </a:r>
            <a:endParaRPr sz="18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5" name="Google Shape;65;p14"/>
          <p:cNvSpPr/>
          <p:nvPr/>
        </p:nvSpPr>
        <p:spPr>
          <a:xfrm>
            <a:off x="506750" y="1825800"/>
            <a:ext cx="2280300" cy="608100"/>
          </a:xfrm>
          <a:prstGeom prst="roundRect">
            <a:avLst>
              <a:gd name="adj" fmla="val 16667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latin typeface="Comic Sans MS"/>
                <a:ea typeface="Comic Sans MS"/>
                <a:cs typeface="Comic Sans MS"/>
                <a:sym typeface="Comic Sans MS"/>
              </a:rPr>
              <a:t>ЛЮДИ</a:t>
            </a:r>
            <a:endParaRPr sz="18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506750" y="2580050"/>
            <a:ext cx="2280300" cy="6081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ИНТЕРЕСНЫЕ ФАКТЫ</a:t>
            </a:r>
            <a:endParaRPr sz="18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7" name="Google Shape;67;p14">
            <a:hlinkClick r:id="rId4" action="ppaction://hlinksldjump"/>
          </p:cNvPr>
          <p:cNvSpPr/>
          <p:nvPr/>
        </p:nvSpPr>
        <p:spPr>
          <a:xfrm>
            <a:off x="3281175" y="317300"/>
            <a:ext cx="937500" cy="608100"/>
          </a:xfrm>
          <a:prstGeom prst="homePlate">
            <a:avLst>
              <a:gd name="adj" fmla="val 50000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latin typeface="Comic Sans MS"/>
                <a:ea typeface="Comic Sans MS"/>
                <a:cs typeface="Comic Sans MS"/>
                <a:sym typeface="Comic Sans MS"/>
              </a:rPr>
              <a:t>10</a:t>
            </a:r>
            <a:endParaRPr sz="2400" b="1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8" name="Google Shape;68;p14">
            <a:hlinkClick r:id="rId5" action="ppaction://hlinksldjump"/>
          </p:cNvPr>
          <p:cNvSpPr/>
          <p:nvPr/>
        </p:nvSpPr>
        <p:spPr>
          <a:xfrm>
            <a:off x="4231300" y="3363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latin typeface="Comic Sans MS"/>
                <a:ea typeface="Comic Sans MS"/>
                <a:cs typeface="Comic Sans MS"/>
                <a:sym typeface="Comic Sans MS"/>
              </a:rPr>
              <a:t>20</a:t>
            </a:r>
            <a:endParaRPr sz="2400" b="1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9" name="Google Shape;69;p14">
            <a:hlinkClick r:id="rId6" action="ppaction://hlinksldjump"/>
          </p:cNvPr>
          <p:cNvSpPr/>
          <p:nvPr/>
        </p:nvSpPr>
        <p:spPr>
          <a:xfrm>
            <a:off x="5358725" y="3363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0" name="Google Shape;70;p14">
            <a:hlinkClick r:id="rId7" action="ppaction://hlinksldjump"/>
          </p:cNvPr>
          <p:cNvSpPr/>
          <p:nvPr/>
        </p:nvSpPr>
        <p:spPr>
          <a:xfrm>
            <a:off x="6486150" y="3363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40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1" name="Google Shape;71;p14">
            <a:hlinkClick r:id="rId8" action="ppaction://hlinksldjump"/>
          </p:cNvPr>
          <p:cNvSpPr/>
          <p:nvPr/>
        </p:nvSpPr>
        <p:spPr>
          <a:xfrm>
            <a:off x="7613575" y="3363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50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2" name="Google Shape;72;p14">
            <a:hlinkClick r:id="rId9" action="ppaction://hlinksldjump"/>
          </p:cNvPr>
          <p:cNvSpPr/>
          <p:nvPr/>
        </p:nvSpPr>
        <p:spPr>
          <a:xfrm>
            <a:off x="3281175" y="1071550"/>
            <a:ext cx="937500" cy="608100"/>
          </a:xfrm>
          <a:prstGeom prst="homePlat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10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3" name="Google Shape;73;p14">
            <a:hlinkClick r:id="rId10" action="ppaction://hlinksldjump"/>
          </p:cNvPr>
          <p:cNvSpPr/>
          <p:nvPr/>
        </p:nvSpPr>
        <p:spPr>
          <a:xfrm>
            <a:off x="4231300" y="109060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20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4" name="Google Shape;74;p14">
            <a:hlinkClick r:id="rId11" action="ppaction://hlinksldjump"/>
          </p:cNvPr>
          <p:cNvSpPr/>
          <p:nvPr/>
        </p:nvSpPr>
        <p:spPr>
          <a:xfrm>
            <a:off x="5313175" y="109060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 sz="2400" b="1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5" name="Google Shape;75;p14">
            <a:hlinkClick r:id="rId12" action="ppaction://hlinksldjump"/>
          </p:cNvPr>
          <p:cNvSpPr/>
          <p:nvPr/>
        </p:nvSpPr>
        <p:spPr>
          <a:xfrm>
            <a:off x="6440600" y="109060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40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6" name="Google Shape;76;p14">
            <a:hlinkClick r:id="rId13" action="ppaction://hlinksldjump"/>
          </p:cNvPr>
          <p:cNvSpPr/>
          <p:nvPr/>
        </p:nvSpPr>
        <p:spPr>
          <a:xfrm>
            <a:off x="7568025" y="109060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50</a:t>
            </a:r>
            <a:endParaRPr sz="2400" b="1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7" name="Google Shape;77;p14">
            <a:hlinkClick r:id="rId14" action="ppaction://hlinksldjump"/>
          </p:cNvPr>
          <p:cNvSpPr/>
          <p:nvPr/>
        </p:nvSpPr>
        <p:spPr>
          <a:xfrm>
            <a:off x="3281175" y="1825800"/>
            <a:ext cx="937500" cy="608100"/>
          </a:xfrm>
          <a:prstGeom prst="homePlate">
            <a:avLst>
              <a:gd name="adj" fmla="val 50000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10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8" name="Google Shape;78;p14">
            <a:hlinkClick r:id="rId15" action="ppaction://hlinksldjump"/>
          </p:cNvPr>
          <p:cNvSpPr/>
          <p:nvPr/>
        </p:nvSpPr>
        <p:spPr>
          <a:xfrm>
            <a:off x="4231300" y="18448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20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9" name="Google Shape;79;p14">
            <a:hlinkClick r:id="rId16" action="ppaction://hlinksldjump"/>
          </p:cNvPr>
          <p:cNvSpPr/>
          <p:nvPr/>
        </p:nvSpPr>
        <p:spPr>
          <a:xfrm>
            <a:off x="5358725" y="18448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0" name="Google Shape;80;p14">
            <a:hlinkClick r:id="rId17" action="ppaction://hlinksldjump"/>
          </p:cNvPr>
          <p:cNvSpPr/>
          <p:nvPr/>
        </p:nvSpPr>
        <p:spPr>
          <a:xfrm>
            <a:off x="6486150" y="18448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40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1" name="Google Shape;81;p14">
            <a:hlinkClick r:id="rId18" action="ppaction://hlinksldjump"/>
          </p:cNvPr>
          <p:cNvSpPr/>
          <p:nvPr/>
        </p:nvSpPr>
        <p:spPr>
          <a:xfrm>
            <a:off x="7613575" y="18448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latin typeface="Comic Sans MS"/>
                <a:ea typeface="Comic Sans MS"/>
                <a:cs typeface="Comic Sans MS"/>
                <a:sym typeface="Comic Sans MS"/>
              </a:rPr>
              <a:t>50</a:t>
            </a:r>
            <a:endParaRPr sz="2400" b="1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2" name="Google Shape;82;p14">
            <a:hlinkClick r:id="rId19" action="ppaction://hlinksldjump"/>
          </p:cNvPr>
          <p:cNvSpPr/>
          <p:nvPr/>
        </p:nvSpPr>
        <p:spPr>
          <a:xfrm>
            <a:off x="3281175" y="2580050"/>
            <a:ext cx="937500" cy="608100"/>
          </a:xfrm>
          <a:prstGeom prst="homePlat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10</a:t>
            </a:r>
            <a:endParaRPr sz="2400" b="1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3" name="Google Shape;83;p14">
            <a:hlinkClick r:id="rId20" action="ppaction://hlinksldjump"/>
          </p:cNvPr>
          <p:cNvSpPr/>
          <p:nvPr/>
        </p:nvSpPr>
        <p:spPr>
          <a:xfrm>
            <a:off x="4231300" y="259910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20</a:t>
            </a:r>
            <a:endParaRPr sz="2400" b="1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4" name="Google Shape;84;p14">
            <a:hlinkClick r:id="rId21" action="ppaction://hlinksldjump"/>
          </p:cNvPr>
          <p:cNvSpPr/>
          <p:nvPr/>
        </p:nvSpPr>
        <p:spPr>
          <a:xfrm>
            <a:off x="5358725" y="259910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 sz="2400" b="1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5" name="Google Shape;85;p14">
            <a:hlinkClick r:id="rId22" action="ppaction://hlinksldjump"/>
          </p:cNvPr>
          <p:cNvSpPr/>
          <p:nvPr/>
        </p:nvSpPr>
        <p:spPr>
          <a:xfrm>
            <a:off x="6486150" y="259910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40</a:t>
            </a:r>
            <a:endParaRPr sz="2400" b="1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6" name="Google Shape;86;p14">
            <a:hlinkClick r:id="rId23" action="ppaction://hlinksldjump"/>
          </p:cNvPr>
          <p:cNvSpPr/>
          <p:nvPr/>
        </p:nvSpPr>
        <p:spPr>
          <a:xfrm>
            <a:off x="7613575" y="259910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50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7" name="Google Shape;87;p14"/>
          <p:cNvSpPr/>
          <p:nvPr/>
        </p:nvSpPr>
        <p:spPr>
          <a:xfrm>
            <a:off x="506750" y="3334300"/>
            <a:ext cx="2280300" cy="608100"/>
          </a:xfrm>
          <a:prstGeom prst="roundRect">
            <a:avLst>
              <a:gd name="adj" fmla="val 16667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latin typeface="Comic Sans MS"/>
                <a:ea typeface="Comic Sans MS"/>
                <a:cs typeface="Comic Sans MS"/>
                <a:sym typeface="Comic Sans MS"/>
              </a:rPr>
              <a:t>ЗЕМЛЯКИ</a:t>
            </a:r>
            <a:endParaRPr sz="18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8" name="Google Shape;88;p14">
            <a:hlinkClick r:id="rId24" action="ppaction://hlinksldjump"/>
          </p:cNvPr>
          <p:cNvSpPr/>
          <p:nvPr/>
        </p:nvSpPr>
        <p:spPr>
          <a:xfrm>
            <a:off x="3281175" y="3334300"/>
            <a:ext cx="937500" cy="608100"/>
          </a:xfrm>
          <a:prstGeom prst="homePlate">
            <a:avLst>
              <a:gd name="adj" fmla="val 50000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10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9" name="Google Shape;89;p14">
            <a:hlinkClick r:id="rId25" action="ppaction://hlinksldjump"/>
          </p:cNvPr>
          <p:cNvSpPr/>
          <p:nvPr/>
        </p:nvSpPr>
        <p:spPr>
          <a:xfrm>
            <a:off x="4231300" y="33533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20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0" name="Google Shape;90;p14">
            <a:hlinkClick r:id="rId26" action="ppaction://hlinksldjump"/>
          </p:cNvPr>
          <p:cNvSpPr/>
          <p:nvPr/>
        </p:nvSpPr>
        <p:spPr>
          <a:xfrm>
            <a:off x="5358725" y="33533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 sz="2400" b="1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1" name="Google Shape;91;p14">
            <a:hlinkClick r:id="rId27" action="ppaction://hlinksldjump"/>
          </p:cNvPr>
          <p:cNvSpPr/>
          <p:nvPr/>
        </p:nvSpPr>
        <p:spPr>
          <a:xfrm>
            <a:off x="6486150" y="33533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40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2" name="Google Shape;92;p14">
            <a:hlinkClick r:id="rId28" action="ppaction://hlinksldjump"/>
          </p:cNvPr>
          <p:cNvSpPr/>
          <p:nvPr/>
        </p:nvSpPr>
        <p:spPr>
          <a:xfrm>
            <a:off x="7613575" y="3353350"/>
            <a:ext cx="1114800" cy="570000"/>
          </a:xfrm>
          <a:prstGeom prst="chevron">
            <a:avLst>
              <a:gd name="adj" fmla="val 42219"/>
            </a:avLst>
          </a:prstGeom>
          <a:solidFill>
            <a:srgbClr val="FF9125"/>
          </a:solidFill>
          <a:ln w="9525" cap="flat" cmpd="sng">
            <a:solidFill>
              <a:srgbClr val="FF912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50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2"/>
          <p:cNvSpPr txBox="1">
            <a:spLocks noGrp="1"/>
          </p:cNvSpPr>
          <p:nvPr>
            <p:ph type="title"/>
          </p:nvPr>
        </p:nvSpPr>
        <p:spPr>
          <a:xfrm>
            <a:off x="378900" y="1965750"/>
            <a:ext cx="8386200" cy="12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Что символизируют цвета георгиевской ленточки?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5" name="Google Shape;285;p32"/>
          <p:cNvSpPr txBox="1"/>
          <p:nvPr/>
        </p:nvSpPr>
        <p:spPr>
          <a:xfrm>
            <a:off x="654250" y="1903975"/>
            <a:ext cx="3896100" cy="12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ЧЁРНЫЙ ЦВЕТ - ДЫМ, 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ОРАНЖЕВЫЙ - ОГОНЬ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6" name="Google Shape;286;p32"/>
          <p:cNvSpPr txBox="1"/>
          <p:nvPr/>
        </p:nvSpPr>
        <p:spPr>
          <a:xfrm>
            <a:off x="2338500" y="432625"/>
            <a:ext cx="44670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ИНТЕРЕСНЫЕ ФАКТЫ  </a:t>
            </a: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287" name="Google Shape;287;p32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FF9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" name="Google Shape;288;p32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9" name="Google Shape;289;p32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5575" y="1451367"/>
            <a:ext cx="2240750" cy="2240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3"/>
          <p:cNvSpPr txBox="1">
            <a:spLocks noGrp="1"/>
          </p:cNvSpPr>
          <p:nvPr>
            <p:ph type="title"/>
          </p:nvPr>
        </p:nvSpPr>
        <p:spPr>
          <a:xfrm>
            <a:off x="329250" y="1954500"/>
            <a:ext cx="8485500" cy="12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Высшая степень отличия, звание ВОВ?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6" name="Google Shape;296;p33"/>
          <p:cNvSpPr txBox="1"/>
          <p:nvPr/>
        </p:nvSpPr>
        <p:spPr>
          <a:xfrm>
            <a:off x="1244650" y="1989738"/>
            <a:ext cx="2782800" cy="11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ГЕРОЙ СОВЕТСКОГО СОЮЗА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7" name="Google Shape;297;p33"/>
          <p:cNvSpPr txBox="1"/>
          <p:nvPr/>
        </p:nvSpPr>
        <p:spPr>
          <a:xfrm>
            <a:off x="2264550" y="477775"/>
            <a:ext cx="46149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ИНТЕРЕСНЫЕ ФАКТЫ  </a:t>
            </a: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40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298" name="Google Shape;298;p33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FF9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9" name="Google Shape;299;p33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0" name="Google Shape;300;p33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29250" y="1311300"/>
            <a:ext cx="1789725" cy="271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4"/>
          <p:cNvSpPr txBox="1">
            <a:spLocks noGrp="1"/>
          </p:cNvSpPr>
          <p:nvPr>
            <p:ph type="title"/>
          </p:nvPr>
        </p:nvSpPr>
        <p:spPr>
          <a:xfrm>
            <a:off x="372725" y="1942200"/>
            <a:ext cx="8522700" cy="12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Название операции фашистского наступления на Москву?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7" name="Google Shape;307;p34"/>
          <p:cNvSpPr txBox="1"/>
          <p:nvPr/>
        </p:nvSpPr>
        <p:spPr>
          <a:xfrm>
            <a:off x="1571350" y="2138550"/>
            <a:ext cx="2204400" cy="8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ТАЙФУН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8" name="Google Shape;308;p34"/>
          <p:cNvSpPr txBox="1"/>
          <p:nvPr/>
        </p:nvSpPr>
        <p:spPr>
          <a:xfrm>
            <a:off x="2290500" y="459725"/>
            <a:ext cx="45630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ИНТЕРЕСНЫЕ ФАКТЫ  </a:t>
            </a: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50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309" name="Google Shape;309;p34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FF9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0" name="Google Shape;310;p34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1" name="Google Shape;311;p34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4"/>
          <p:cNvPicPr preferRelativeResize="0"/>
          <p:nvPr/>
        </p:nvPicPr>
        <p:blipFill rotWithShape="1">
          <a:blip r:embed="rId5">
            <a:alphaModFix/>
          </a:blip>
          <a:srcRect l="2934" t="11659" r="49280" b="2163"/>
          <a:stretch/>
        </p:blipFill>
        <p:spPr>
          <a:xfrm>
            <a:off x="5865600" y="1162018"/>
            <a:ext cx="2204401" cy="29815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5"/>
          <p:cNvSpPr txBox="1">
            <a:spLocks noGrp="1"/>
          </p:cNvSpPr>
          <p:nvPr>
            <p:ph type="title"/>
          </p:nvPr>
        </p:nvSpPr>
        <p:spPr>
          <a:xfrm>
            <a:off x="1176750" y="2278050"/>
            <a:ext cx="6790500" cy="58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Улица в Ояше, названная в честь Победы.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18" name="Google Shape;318;p35"/>
          <p:cNvSpPr txBox="1"/>
          <p:nvPr/>
        </p:nvSpPr>
        <p:spPr>
          <a:xfrm>
            <a:off x="654250" y="2109750"/>
            <a:ext cx="3022800" cy="9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УЛИЦА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40 ЛЕТ ПОБЕДЫ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19" name="Google Shape;319;p35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ЗЕМЛЯКИ 10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320" name="Google Shape;320;p35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1" name="Google Shape;321;p35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2" name="Google Shape;322;p35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19125" y="1651250"/>
            <a:ext cx="3371850" cy="205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6"/>
          <p:cNvSpPr txBox="1">
            <a:spLocks noGrp="1"/>
          </p:cNvSpPr>
          <p:nvPr>
            <p:ph type="title"/>
          </p:nvPr>
        </p:nvSpPr>
        <p:spPr>
          <a:xfrm>
            <a:off x="1176750" y="2132550"/>
            <a:ext cx="6790500" cy="87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Наш земляк летчик-истребитель трижды герой Советского Союза.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1400"/>
              </a:spcBef>
              <a:spcAft>
                <a:spcPts val="1400"/>
              </a:spcAft>
              <a:buNone/>
            </a:pP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29" name="Google Shape;329;p36"/>
          <p:cNvSpPr txBox="1"/>
          <p:nvPr/>
        </p:nvSpPr>
        <p:spPr>
          <a:xfrm>
            <a:off x="1467925" y="1956150"/>
            <a:ext cx="2418900" cy="12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ПОКРЫШКИН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АЛЕКСАНДР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ИВАНОВИЧ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30" name="Google Shape;330;p36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ЗЕМЛЯКИ 20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331" name="Google Shape;331;p36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2" name="Google Shape;332;p36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33" name="Google Shape;333;p36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04650" y="1657875"/>
            <a:ext cx="2608160" cy="182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7"/>
          <p:cNvSpPr txBox="1">
            <a:spLocks noGrp="1"/>
          </p:cNvSpPr>
          <p:nvPr>
            <p:ph type="title"/>
          </p:nvPr>
        </p:nvSpPr>
        <p:spPr>
          <a:xfrm>
            <a:off x="1176750" y="2132550"/>
            <a:ext cx="6790500" cy="87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Кому установлен памятник Великой Отечественной Войны в Ояше?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1400"/>
              </a:spcBef>
              <a:spcAft>
                <a:spcPts val="1400"/>
              </a:spcAft>
              <a:buNone/>
            </a:pP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40" name="Google Shape;340;p37"/>
          <p:cNvSpPr txBox="1"/>
          <p:nvPr/>
        </p:nvSpPr>
        <p:spPr>
          <a:xfrm>
            <a:off x="846825" y="1917000"/>
            <a:ext cx="3587100" cy="13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Воинам-ояшинцам, погибшим в Великой Отечественной Войне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41" name="Google Shape;341;p37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ЗЕМЛЯКИ 30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342" name="Google Shape;342;p37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3" name="Google Shape;343;p37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4" name="Google Shape;344;p37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37"/>
          <p:cNvPicPr preferRelativeResize="0"/>
          <p:nvPr/>
        </p:nvPicPr>
        <p:blipFill rotWithShape="1">
          <a:blip r:embed="rId5">
            <a:alphaModFix/>
          </a:blip>
          <a:srcRect l="7494" r="38857"/>
          <a:stretch/>
        </p:blipFill>
        <p:spPr>
          <a:xfrm>
            <a:off x="5655775" y="1144300"/>
            <a:ext cx="2729000" cy="285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8"/>
          <p:cNvSpPr txBox="1">
            <a:spLocks noGrp="1"/>
          </p:cNvSpPr>
          <p:nvPr>
            <p:ph type="title"/>
          </p:nvPr>
        </p:nvSpPr>
        <p:spPr>
          <a:xfrm>
            <a:off x="1176750" y="2132550"/>
            <a:ext cx="6790500" cy="87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-Где установлена мемориальная доска в память санинструктора Анны Сухановой?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140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1400"/>
              </a:spcBef>
              <a:spcAft>
                <a:spcPts val="1400"/>
              </a:spcAft>
              <a:buNone/>
            </a:pP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51" name="Google Shape;351;p38"/>
          <p:cNvSpPr txBox="1"/>
          <p:nvPr/>
        </p:nvSpPr>
        <p:spPr>
          <a:xfrm>
            <a:off x="960875" y="1983150"/>
            <a:ext cx="3080700" cy="11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На стене здания Ояшинской средней школы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52" name="Google Shape;352;p38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ЗЕМЛЯКИ 40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353" name="Google Shape;353;p38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4" name="Google Shape;354;p38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5" name="Google Shape;355;p38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8"/>
          <p:cNvPicPr preferRelativeResize="0"/>
          <p:nvPr/>
        </p:nvPicPr>
        <p:blipFill rotWithShape="1">
          <a:blip r:embed="rId5">
            <a:alphaModFix/>
          </a:blip>
          <a:srcRect l="64390" b="36499"/>
          <a:stretch/>
        </p:blipFill>
        <p:spPr>
          <a:xfrm>
            <a:off x="5576750" y="1094238"/>
            <a:ext cx="3256198" cy="326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39"/>
          <p:cNvSpPr txBox="1">
            <a:spLocks noGrp="1"/>
          </p:cNvSpPr>
          <p:nvPr>
            <p:ph type="title"/>
          </p:nvPr>
        </p:nvSpPr>
        <p:spPr>
          <a:xfrm>
            <a:off x="1176750" y="2132550"/>
            <a:ext cx="6790500" cy="87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 какой книге можно найти сведения о погибшем в ВОВ родственнике?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1400"/>
              </a:spcBef>
              <a:spcAft>
                <a:spcPts val="1400"/>
              </a:spcAft>
              <a:buNone/>
            </a:pP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62" name="Google Shape;362;p39"/>
          <p:cNvSpPr txBox="1"/>
          <p:nvPr/>
        </p:nvSpPr>
        <p:spPr>
          <a:xfrm>
            <a:off x="1556825" y="1960650"/>
            <a:ext cx="2418900" cy="12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“КРАСНАЯ КНИГА ПАМЯТИ”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63" name="Google Shape;363;p39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ЗЕМЛЯКИ 50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364" name="Google Shape;364;p39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5" name="Google Shape;365;p39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6" name="Google Shape;366;p39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72200" y="1033150"/>
            <a:ext cx="1995051" cy="3077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/>
          </p:nvPr>
        </p:nvSpPr>
        <p:spPr>
          <a:xfrm>
            <a:off x="1176750" y="2132550"/>
            <a:ext cx="6790500" cy="87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Какой из этих отечественных танков стал легендой Второй Мировой войны?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1400"/>
              </a:spcBef>
              <a:spcAft>
                <a:spcPts val="1400"/>
              </a:spcAft>
              <a:buNone/>
            </a:pPr>
            <a:endParaRPr sz="2400">
              <a:solidFill>
                <a:srgbClr val="FBF1E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8" name="Google Shape;98;p15"/>
          <p:cNvSpPr txBox="1"/>
          <p:nvPr/>
        </p:nvSpPr>
        <p:spPr>
          <a:xfrm>
            <a:off x="951075" y="2256450"/>
            <a:ext cx="2418900" cy="6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Т-34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9" name="Google Shape;99;p15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ТЕХНИКА  10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100" name="Google Shape;100;p15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1" name="Google Shape;101;p15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" name="Google Shape;102;p15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75750" y="1478650"/>
            <a:ext cx="4854652" cy="2427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>
            <a:spLocks noGrp="1"/>
          </p:cNvSpPr>
          <p:nvPr>
            <p:ph type="title"/>
          </p:nvPr>
        </p:nvSpPr>
        <p:spPr>
          <a:xfrm>
            <a:off x="1195800" y="2168250"/>
            <a:ext cx="6752400" cy="80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Какое название получил ракетная установка времён Великой Отечественной войны?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9" name="Google Shape;109;p16"/>
          <p:cNvSpPr txBox="1"/>
          <p:nvPr/>
        </p:nvSpPr>
        <p:spPr>
          <a:xfrm>
            <a:off x="1255625" y="2256450"/>
            <a:ext cx="2204400" cy="6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КАТЮША</a:t>
            </a:r>
            <a:endParaRPr sz="24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0" name="Google Shape;110;p16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ТЕХНИКА </a:t>
            </a:r>
            <a:r>
              <a:rPr lang="ru" sz="3000">
                <a:latin typeface="Comic Sans MS"/>
                <a:ea typeface="Comic Sans MS"/>
                <a:cs typeface="Comic Sans MS"/>
                <a:sym typeface="Comic Sans MS"/>
              </a:rPr>
              <a:t>20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111" name="Google Shape;111;p16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2" name="Google Shape;112;p16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3" name="Google Shape;113;p16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6975" y="1645277"/>
            <a:ext cx="3242980" cy="216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7"/>
          <p:cNvSpPr txBox="1">
            <a:spLocks noGrp="1"/>
          </p:cNvSpPr>
          <p:nvPr>
            <p:ph type="title"/>
          </p:nvPr>
        </p:nvSpPr>
        <p:spPr>
          <a:xfrm>
            <a:off x="1284450" y="2122800"/>
            <a:ext cx="6575100" cy="8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Как назывался известный немецкий тяжёлый танк времён ВОВ?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0" name="Google Shape;120;p17"/>
          <p:cNvSpPr txBox="1"/>
          <p:nvPr/>
        </p:nvSpPr>
        <p:spPr>
          <a:xfrm>
            <a:off x="873425" y="2256450"/>
            <a:ext cx="2204400" cy="6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ТИГР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1" name="Google Shape;121;p17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ТЕХНИКА </a:t>
            </a:r>
            <a:r>
              <a:rPr lang="ru" sz="3000"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122" name="Google Shape;122;p17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" name="Google Shape;123;p17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4" name="Google Shape;124;p17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34525" y="1478650"/>
            <a:ext cx="3713876" cy="246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8"/>
          <p:cNvSpPr txBox="1">
            <a:spLocks noGrp="1"/>
          </p:cNvSpPr>
          <p:nvPr>
            <p:ph type="title"/>
          </p:nvPr>
        </p:nvSpPr>
        <p:spPr>
          <a:xfrm>
            <a:off x="1214700" y="1823000"/>
            <a:ext cx="6714600" cy="19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Советский штурмовик конструкции Ильюшина. В Красной Армии самолёт получил прозвище «Горбатый» за характерную форму фюзеляжа.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1" name="Google Shape;131;p18"/>
          <p:cNvSpPr txBox="1"/>
          <p:nvPr/>
        </p:nvSpPr>
        <p:spPr>
          <a:xfrm>
            <a:off x="986950" y="2478650"/>
            <a:ext cx="2204400" cy="6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ИЛ-2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2" name="Google Shape;132;p18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ТЕХНИКА </a:t>
            </a:r>
            <a:r>
              <a:rPr lang="ru" sz="3000">
                <a:latin typeface="Comic Sans MS"/>
                <a:ea typeface="Comic Sans MS"/>
                <a:cs typeface="Comic Sans MS"/>
                <a:sym typeface="Comic Sans MS"/>
              </a:rPr>
              <a:t>40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133" name="Google Shape;133;p18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4" name="Google Shape;134;p18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5" name="Google Shape;135;p18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10375" y="1559400"/>
            <a:ext cx="4465850" cy="248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125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>
            <a:spLocks noGrp="1"/>
          </p:cNvSpPr>
          <p:nvPr>
            <p:ph type="title"/>
          </p:nvPr>
        </p:nvSpPr>
        <p:spPr>
          <a:xfrm>
            <a:off x="1213650" y="2144425"/>
            <a:ext cx="6716700" cy="97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Крупнейшее танковое сражение с участием 1200 танков?</a:t>
            </a:r>
            <a:endParaRPr sz="24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2" name="Google Shape;142;p19"/>
          <p:cNvSpPr txBox="1"/>
          <p:nvPr/>
        </p:nvSpPr>
        <p:spPr>
          <a:xfrm>
            <a:off x="735975" y="2144425"/>
            <a:ext cx="27000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latin typeface="Comic Sans MS"/>
                <a:ea typeface="Comic Sans MS"/>
                <a:cs typeface="Comic Sans MS"/>
                <a:sym typeface="Comic Sans MS"/>
              </a:rPr>
              <a:t>КУРСКАЯ БИТВА</a:t>
            </a:r>
            <a:endParaRPr sz="24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3" name="Google Shape;143;p19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Comic Sans MS"/>
                <a:ea typeface="Comic Sans MS"/>
                <a:cs typeface="Comic Sans MS"/>
                <a:sym typeface="Comic Sans MS"/>
              </a:rPr>
              <a:t>ТЕХНИКА </a:t>
            </a:r>
            <a:r>
              <a:rPr lang="ru" sz="3000">
                <a:latin typeface="Comic Sans MS"/>
                <a:ea typeface="Comic Sans MS"/>
                <a:cs typeface="Comic Sans MS"/>
                <a:sym typeface="Comic Sans MS"/>
              </a:rPr>
              <a:t>50</a:t>
            </a:r>
            <a:endParaRPr sz="3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144" name="Google Shape;144;p19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5" name="Google Shape;145;p19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6" name="Google Shape;146;p19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77025" y="1674251"/>
            <a:ext cx="4121769" cy="215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0"/>
          <p:cNvSpPr txBox="1">
            <a:spLocks noGrp="1"/>
          </p:cNvSpPr>
          <p:nvPr>
            <p:ph type="title"/>
          </p:nvPr>
        </p:nvSpPr>
        <p:spPr>
          <a:xfrm>
            <a:off x="1150350" y="2128350"/>
            <a:ext cx="6843300" cy="88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Сколько лет продолжалась Великая Отечественная война?</a:t>
            </a:r>
            <a:endParaRPr sz="24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53" name="Google Shape;153;p20"/>
          <p:cNvSpPr txBox="1"/>
          <p:nvPr/>
        </p:nvSpPr>
        <p:spPr>
          <a:xfrm>
            <a:off x="1386975" y="2309271"/>
            <a:ext cx="25503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4 ГОДА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ЦИФРЫ  </a:t>
            </a: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10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155" name="Google Shape;155;p20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FF9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6" name="Google Shape;156;p20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40975" y="1541525"/>
            <a:ext cx="3411648" cy="2422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 txBox="1">
            <a:spLocks noGrp="1"/>
          </p:cNvSpPr>
          <p:nvPr>
            <p:ph type="title"/>
          </p:nvPr>
        </p:nvSpPr>
        <p:spPr>
          <a:xfrm>
            <a:off x="1321350" y="2505925"/>
            <a:ext cx="6501300" cy="88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40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Когда началась Великая Отечественная война?</a:t>
            </a:r>
            <a:endParaRPr sz="24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4" name="Google Shape;164;p21"/>
          <p:cNvSpPr txBox="1"/>
          <p:nvPr/>
        </p:nvSpPr>
        <p:spPr>
          <a:xfrm>
            <a:off x="379500" y="2505925"/>
            <a:ext cx="3831000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22 ИЮНЯ 1941 ГОДА</a:t>
            </a:r>
            <a:endParaRPr sz="2400" b="1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5" name="Google Shape;165;p21"/>
          <p:cNvSpPr txBox="1"/>
          <p:nvPr/>
        </p:nvSpPr>
        <p:spPr>
          <a:xfrm>
            <a:off x="2823550" y="441650"/>
            <a:ext cx="33063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ЦИФРЫ  </a:t>
            </a:r>
            <a:r>
              <a:rPr lang="ru" sz="3000">
                <a:solidFill>
                  <a:srgbClr val="FF9125"/>
                </a:solidFill>
                <a:latin typeface="Comic Sans MS"/>
                <a:ea typeface="Comic Sans MS"/>
                <a:cs typeface="Comic Sans MS"/>
                <a:sym typeface="Comic Sans MS"/>
              </a:rPr>
              <a:t>20</a:t>
            </a:r>
            <a:endParaRPr sz="3000">
              <a:solidFill>
                <a:srgbClr val="FF91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166" name="Google Shape;166;p21"/>
          <p:cNvCxnSpPr/>
          <p:nvPr/>
        </p:nvCxnSpPr>
        <p:spPr>
          <a:xfrm>
            <a:off x="3775750" y="1311300"/>
            <a:ext cx="1401900" cy="0"/>
          </a:xfrm>
          <a:prstGeom prst="straightConnector1">
            <a:avLst/>
          </a:prstGeom>
          <a:noFill/>
          <a:ln w="28575" cap="flat" cmpd="sng">
            <a:solidFill>
              <a:srgbClr val="FF9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7" name="Google Shape;167;p21">
            <a:hlinkClick r:id="rId3" action="ppaction://hlinksldjump"/>
          </p:cNvPr>
          <p:cNvSpPr/>
          <p:nvPr/>
        </p:nvSpPr>
        <p:spPr>
          <a:xfrm>
            <a:off x="269350" y="218050"/>
            <a:ext cx="384900" cy="513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99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8" name="Google Shape;168;p21"/>
          <p:cNvPicPr preferRelativeResize="0"/>
          <p:nvPr/>
        </p:nvPicPr>
        <p:blipFill rotWithShape="1">
          <a:blip r:embed="rId4">
            <a:alphaModFix/>
          </a:blip>
          <a:srcRect l="11761" t="5254" r="11167" b="28977"/>
          <a:stretch/>
        </p:blipFill>
        <p:spPr>
          <a:xfrm>
            <a:off x="-298150" y="3708650"/>
            <a:ext cx="7047749" cy="16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1"/>
          <p:cNvPicPr preferRelativeResize="0"/>
          <p:nvPr/>
        </p:nvPicPr>
        <p:blipFill rotWithShape="1">
          <a:blip r:embed="rId5">
            <a:alphaModFix/>
          </a:blip>
          <a:srcRect l="19681" t="25573" r="17954" b="8069"/>
          <a:stretch/>
        </p:blipFill>
        <p:spPr>
          <a:xfrm>
            <a:off x="5332325" y="1705375"/>
            <a:ext cx="2832826" cy="22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445</Words>
  <Application>Microsoft Office PowerPoint</Application>
  <PresentationFormat>Экран (16:9)</PresentationFormat>
  <Paragraphs>117</Paragraphs>
  <Slides>27</Slides>
  <Notes>27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Comic Sans MS</vt:lpstr>
      <vt:lpstr>Courier New</vt:lpstr>
      <vt:lpstr>Simple Light</vt:lpstr>
      <vt:lpstr>Презентация PowerPoint</vt:lpstr>
      <vt:lpstr>Презентация PowerPoint</vt:lpstr>
      <vt:lpstr>Какой из этих отечественных танков стал легендой Второй Мировой войны? </vt:lpstr>
      <vt:lpstr>Какое название получил ракетная установка времён Великой Отечественной войны?</vt:lpstr>
      <vt:lpstr>Как назывался известный немецкий тяжёлый танк времён ВОВ?</vt:lpstr>
      <vt:lpstr>Советский штурмовик конструкции Ильюшина. В Красной Армии самолёт получил прозвище «Горбатый» за характерную форму фюзеляжа.</vt:lpstr>
      <vt:lpstr>Крупнейшее танковое сражение с участием 1200 танков?</vt:lpstr>
      <vt:lpstr>Сколько лет продолжалась Великая Отечественная война?</vt:lpstr>
      <vt:lpstr>Когда началась Великая Отечественная война?</vt:lpstr>
      <vt:lpstr>Сколько дней длилась блокада Ленинграда?</vt:lpstr>
      <vt:lpstr>Какова численность людских потерь Советской страны во время Великой Отечественной войны?</vt:lpstr>
      <vt:lpstr>Сколько дней продолжалась решающая битва за Сталинград?</vt:lpstr>
      <vt:lpstr>Верховный главнокомандующий Вооруженными силами в годы Великой Отечественной войны?</vt:lpstr>
      <vt:lpstr>Какому полководцу народ присвоил почётное звание «Маршала Победы»?</vt:lpstr>
      <vt:lpstr>Советский лётчик, который во время войны после ампутации обеих ног продолжал летать и сбил 7 вражеских самолётов?</vt:lpstr>
      <vt:lpstr>Трижды герой Советского Союза, лётчик, сбивший 62 вражеских самолёта, и ни разу не сбитый противником?</vt:lpstr>
      <vt:lpstr>Герой советского союза, 19 летний автоматчик, закрывший своей грудью амбразуру немецкого дзота, дав возможность бойцам своего взвода совершить атаку опорного пункта.</vt:lpstr>
      <vt:lpstr>Как называлась наша страна во время Великой Отечественной Войны?</vt:lpstr>
      <vt:lpstr>Зачем во время войны окна заклеивали крест на крест бумагой или тканью?</vt:lpstr>
      <vt:lpstr>Что символизируют цвета георгиевской ленточки?</vt:lpstr>
      <vt:lpstr>Высшая степень отличия, звание ВОВ?</vt:lpstr>
      <vt:lpstr>Название операции фашистского наступления на Москву?</vt:lpstr>
      <vt:lpstr>Улица в Ояше, названная в честь Победы.</vt:lpstr>
      <vt:lpstr>Наш земляк летчик-истребитель трижды герой Советского Союза. </vt:lpstr>
      <vt:lpstr>Кому установлен памятник Великой Отечественной Войны в Ояше? </vt:lpstr>
      <vt:lpstr>-Где установлена мемориальная доска в память санинструктора Анны Сухановой?  </vt:lpstr>
      <vt:lpstr>В какой книге можно найти сведения о погибшем в ВОВ родственнике?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Оля</cp:lastModifiedBy>
  <cp:revision>4</cp:revision>
  <dcterms:modified xsi:type="dcterms:W3CDTF">2021-03-31T03:19:27Z</dcterms:modified>
</cp:coreProperties>
</file>